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5" r:id="rId9"/>
    <p:sldId id="262" r:id="rId10"/>
    <p:sldId id="276" r:id="rId11"/>
    <p:sldId id="263" r:id="rId12"/>
    <p:sldId id="264" r:id="rId13"/>
    <p:sldId id="277" r:id="rId14"/>
    <p:sldId id="279" r:id="rId15"/>
    <p:sldId id="280" r:id="rId16"/>
    <p:sldId id="281" r:id="rId17"/>
    <p:sldId id="266" r:id="rId18"/>
    <p:sldId id="265" r:id="rId19"/>
    <p:sldId id="267" r:id="rId20"/>
    <p:sldId id="268" r:id="rId21"/>
    <p:sldId id="272" r:id="rId22"/>
    <p:sldId id="273" r:id="rId23"/>
    <p:sldId id="274" r:id="rId24"/>
    <p:sldId id="269" r:id="rId25"/>
    <p:sldId id="270" r:id="rId26"/>
    <p:sldId id="282" r:id="rId27"/>
    <p:sldId id="283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595CF-1448-4010-8CE0-FA0AD0B0BD76}" v="3" dt="2026-04-29T10:45:09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20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Varnica" userId="ffd03658-81e9-4420-83a0-9ba64380d231" providerId="ADAL" clId="{AAE5AF23-B6EC-43BD-9837-1C8F027CCE2E}"/>
    <pc:docChg chg="addSld modSld">
      <pc:chgData name="Gordana Varnica" userId="ffd03658-81e9-4420-83a0-9ba64380d231" providerId="ADAL" clId="{AAE5AF23-B6EC-43BD-9837-1C8F027CCE2E}" dt="2026-04-29T10:45:09.600" v="3" actId="1076"/>
      <pc:docMkLst>
        <pc:docMk/>
      </pc:docMkLst>
      <pc:sldChg chg="addSp modSp new">
        <pc:chgData name="Gordana Varnica" userId="ffd03658-81e9-4420-83a0-9ba64380d231" providerId="ADAL" clId="{AAE5AF23-B6EC-43BD-9837-1C8F027CCE2E}" dt="2026-04-29T10:45:09.600" v="3" actId="1076"/>
        <pc:sldMkLst>
          <pc:docMk/>
          <pc:sldMk cId="2825012143" sldId="284"/>
        </pc:sldMkLst>
        <pc:picChg chg="add mod">
          <ac:chgData name="Gordana Varnica" userId="ffd03658-81e9-4420-83a0-9ba64380d231" providerId="ADAL" clId="{AAE5AF23-B6EC-43BD-9837-1C8F027CCE2E}" dt="2026-04-29T10:45:09.600" v="3" actId="1076"/>
          <ac:picMkLst>
            <pc:docMk/>
            <pc:sldMk cId="2825012143" sldId="284"/>
            <ac:picMk id="2" creationId="{74D7049C-BDB1-3897-FA8E-0F9A5BEF30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57F1CA-F096-41F9-B8FF-A97CD2DA1EE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94E0BF-4476-4911-94CC-9E6CC5F7CD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rbilj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24" y="1524000"/>
            <a:ext cx="7077752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9100" y="152400"/>
            <a:ext cx="8305800" cy="1295400"/>
          </a:xfrm>
        </p:spPr>
        <p:txBody>
          <a:bodyPr/>
          <a:lstStyle/>
          <a:p>
            <a:r>
              <a:rPr lang="sr-Latn-RS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Černobiljska katastrofa</a:t>
            </a:r>
            <a:endParaRPr lang="en-U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rnobyl_world_cloud">
            <a:extLst>
              <a:ext uri="{FF2B5EF4-FFF2-40B4-BE49-F238E27FC236}">
                <a16:creationId xmlns:a16="http://schemas.microsoft.com/office/drawing/2014/main" id="{DB51A1FD-5129-EA00-DF47-B3E125BF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3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p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959" y="1676400"/>
            <a:ext cx="6628082" cy="44204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Prvi dani posle eksplozije; Evakuacija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4076700" cy="30620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Černobiljski likvidatori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Spomenik likvidatorima- zaboravljenim HEROJIMA Černobiljske katastofe</a:t>
            </a:r>
            <a:endParaRPr lang="en-US" dirty="0"/>
          </a:p>
        </p:txBody>
      </p:sp>
      <p:pic>
        <p:nvPicPr>
          <p:cNvPr id="7" name="Picture 6" descr="lik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113931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6">
            <a:extLst>
              <a:ext uri="{FF2B5EF4-FFF2-40B4-BE49-F238E27FC236}">
                <a16:creationId xmlns:a16="http://schemas.microsoft.com/office/drawing/2014/main" id="{692C9618-54D6-C1C1-FFEB-D583F7E2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8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ghres22">
            <a:extLst>
              <a:ext uri="{FF2B5EF4-FFF2-40B4-BE49-F238E27FC236}">
                <a16:creationId xmlns:a16="http://schemas.microsoft.com/office/drawing/2014/main" id="{1DA144A3-08EE-2E1E-5338-80643D73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585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8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_22">
            <a:extLst>
              <a:ext uri="{FF2B5EF4-FFF2-40B4-BE49-F238E27FC236}">
                <a16:creationId xmlns:a16="http://schemas.microsoft.com/office/drawing/2014/main" id="{FCD66B76-0FB6-B8BD-6A76-0F6739F2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3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ipyat_fly_141">
            <a:extLst>
              <a:ext uri="{FF2B5EF4-FFF2-40B4-BE49-F238E27FC236}">
                <a16:creationId xmlns:a16="http://schemas.microsoft.com/office/drawing/2014/main" id="{7B90BF48-62D3-3157-6AB3-BAD27A6E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SKS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306288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Černobiljski likvidatori</a:t>
            </a:r>
            <a:endParaRPr lang="en-US" dirty="0"/>
          </a:p>
        </p:txBody>
      </p:sp>
      <p:pic>
        <p:nvPicPr>
          <p:cNvPr id="6" name="Picture 5" descr="cc.jpg"/>
          <p:cNvPicPr>
            <a:picLocks noChangeAspect="1"/>
          </p:cNvPicPr>
          <p:nvPr/>
        </p:nvPicPr>
        <p:blipFill>
          <a:blip r:embed="rId3"/>
          <a:srcRect t="12000" r="8447" b="5333"/>
          <a:stretch>
            <a:fillRect/>
          </a:stretch>
        </p:blipFill>
        <p:spPr>
          <a:xfrm>
            <a:off x="4648200" y="1497496"/>
            <a:ext cx="3411794" cy="4598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ern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600200"/>
            <a:ext cx="6972300" cy="3920554"/>
          </a:xfrm>
        </p:spPr>
      </p:pic>
      <p:sp>
        <p:nvSpPr>
          <p:cNvPr id="9" name="TextBox 8"/>
          <p:cNvSpPr txBox="1"/>
          <p:nvPr/>
        </p:nvSpPr>
        <p:spPr>
          <a:xfrm>
            <a:off x="2286000" y="5562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Spomenik  vatrogascima iz Černobilja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rnobil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417" y="1752600"/>
            <a:ext cx="6089166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Elektrana nakon nesreće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erre_and_Marie_Cur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3032836" cy="243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Nuklrearna fisija – otrkiće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Marija i Pjer Kiri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79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Lisa Maitner i Otto Han</a:t>
            </a:r>
            <a:endParaRPr lang="en-US" dirty="0"/>
          </a:p>
        </p:txBody>
      </p:sp>
      <p:pic>
        <p:nvPicPr>
          <p:cNvPr id="10" name="Picture 9" descr="Otto_Hahn_und_Lise_Meit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3200527" cy="4191001"/>
          </a:xfrm>
          <a:prstGeom prst="rect">
            <a:avLst/>
          </a:prstGeom>
        </p:spPr>
      </p:pic>
      <p:pic>
        <p:nvPicPr>
          <p:cNvPr id="11" name="Picture 10" descr="pictur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38600"/>
            <a:ext cx="3200400" cy="2474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5562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Irena Žolio Kiri i Pavle Savić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Posledice Černobiljske katastrofe</a:t>
            </a:r>
            <a:endParaRPr lang="en-US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05000"/>
            <a:ext cx="5943600" cy="39188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DD8D04B5-C80C-3A63-95D1-00793CA997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130" y="457200"/>
            <a:ext cx="3658870" cy="243699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D02F03CC-CBDE-7B27-4067-0093FC08B6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2917825" cy="164211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1B3AC94C-CB2C-271E-91BD-6321D5DF7B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441290"/>
            <a:ext cx="2857500" cy="1600200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7A861EF-9998-FFB5-3496-BC1BE688F68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221725"/>
            <a:ext cx="3196429" cy="18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AA39000-186D-5A44-4582-A927DF5CD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763905"/>
            <a:ext cx="3580130" cy="199834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1B7F8D4-D20E-81E5-0B6D-EC97E3B470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09600"/>
            <a:ext cx="3232150" cy="2152650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AFF1ACB3-DCDD-B10E-FF37-7507D1DD4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924" y="3048000"/>
            <a:ext cx="4594011" cy="30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C4A46271-5A74-EC98-F73D-1FD8EDB674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83" y="900747"/>
            <a:ext cx="7591033" cy="5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200" y="1524000"/>
            <a:ext cx="6407599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Posledice Černobiljske katastrofe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946" r="11000"/>
          <a:stretch>
            <a:fillRect/>
          </a:stretch>
        </p:blipFill>
        <p:spPr>
          <a:xfrm>
            <a:off x="4648200" y="1981200"/>
            <a:ext cx="4071258" cy="335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Posledice Černobiljske katastrofe</a:t>
            </a:r>
            <a:endParaRPr lang="en-US" dirty="0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rcRect r="21098"/>
          <a:stretch>
            <a:fillRect/>
          </a:stretch>
        </p:blipFill>
        <p:spPr>
          <a:xfrm>
            <a:off x="533400" y="1981200"/>
            <a:ext cx="3962400" cy="33521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9_29">
            <a:extLst>
              <a:ext uri="{FF2B5EF4-FFF2-40B4-BE49-F238E27FC236}">
                <a16:creationId xmlns:a16="http://schemas.microsoft.com/office/drawing/2014/main" id="{659FEC3B-C3B0-25E5-AA79-DEB1AAEA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2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14">
            <a:extLst>
              <a:ext uri="{FF2B5EF4-FFF2-40B4-BE49-F238E27FC236}">
                <a16:creationId xmlns:a16="http://schemas.microsoft.com/office/drawing/2014/main" id="{52756F08-BDBB-9E08-C6BB-37DEB72E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14">
            <a:extLst>
              <a:ext uri="{FF2B5EF4-FFF2-40B4-BE49-F238E27FC236}">
                <a16:creationId xmlns:a16="http://schemas.microsoft.com/office/drawing/2014/main" id="{74D7049C-BDB1-3897-FA8E-0F9A5BEF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12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isnjica-Cernobilja-12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57200"/>
            <a:ext cx="7239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>Nuklearna fisja- osnova nukelarne energije</a:t>
            </a:r>
            <a:endParaRPr lang="en-US" dirty="0"/>
          </a:p>
        </p:txBody>
      </p:sp>
      <p:sp>
        <p:nvSpPr>
          <p:cNvPr id="1026" name="AutoShape 2" descr="Nuklearna fisija — Вики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 descr="fisi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7" y="1905000"/>
            <a:ext cx="7044267" cy="396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reKAKD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706586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Nuklearni rektor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9812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Osnovni delovi reaktora:</a:t>
            </a:r>
          </a:p>
          <a:p>
            <a:pPr marL="342900" indent="-342900">
              <a:buAutoNum type="arabicPeriod"/>
            </a:pPr>
            <a:r>
              <a:rPr lang="en-US" dirty="0"/>
              <a:t>N</a:t>
            </a:r>
            <a:r>
              <a:rPr lang="sr-Latn-RS" dirty="0"/>
              <a:t>uklearno gorivo ( u obliku šipki)</a:t>
            </a:r>
          </a:p>
          <a:p>
            <a:pPr marL="342900" indent="-342900">
              <a:buAutoNum type="arabicPeriod"/>
            </a:pPr>
            <a:r>
              <a:rPr lang="en-US" dirty="0"/>
              <a:t>I</a:t>
            </a:r>
            <a:r>
              <a:rPr lang="sr-Latn-RS" dirty="0"/>
              <a:t>zvor neutrona ( pokreće reakciju)</a:t>
            </a:r>
          </a:p>
          <a:p>
            <a:pPr marL="342900" indent="-342900">
              <a:buAutoNum type="arabicPeriod"/>
            </a:pPr>
            <a:r>
              <a:rPr lang="sr-Latn-RS" dirty="0"/>
              <a:t>Usporivač ( moderator) neutorna</a:t>
            </a:r>
          </a:p>
          <a:p>
            <a:pPr marL="342900" indent="-342900">
              <a:buAutoNum type="arabicPeriod"/>
            </a:pPr>
            <a:r>
              <a:rPr lang="en-US" dirty="0"/>
              <a:t>U</a:t>
            </a:r>
            <a:r>
              <a:rPr lang="sr-Latn-RS" dirty="0"/>
              <a:t>pravljačke šipke (sistem za regulaciju)</a:t>
            </a:r>
          </a:p>
          <a:p>
            <a:pPr marL="342900" indent="-342900">
              <a:buAutoNum type="arabicPeriod"/>
            </a:pPr>
            <a:r>
              <a:rPr lang="sr-Latn-RS" dirty="0"/>
              <a:t>Sistem za hlađenje</a:t>
            </a:r>
          </a:p>
          <a:p>
            <a:pPr marL="342900" indent="-342900">
              <a:buAutoNum type="arabicPeriod"/>
            </a:pPr>
            <a:r>
              <a:rPr lang="sr-Latn-RS" dirty="0"/>
              <a:t>Reflektor</a:t>
            </a:r>
          </a:p>
          <a:p>
            <a:pPr marL="342900" indent="-342900">
              <a:buAutoNum type="arabicPeriod"/>
            </a:pPr>
            <a:r>
              <a:rPr lang="sr-Latn-RS" dirty="0"/>
              <a:t>Adekvatna zaštita od radioaktivnog zračenja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0px-RBMK_reactor_schematic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6583895" cy="46581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Černobiljski reaktor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17">
            <a:extLst>
              <a:ext uri="{FF2B5EF4-FFF2-40B4-BE49-F238E27FC236}">
                <a16:creationId xmlns:a16="http://schemas.microsoft.com/office/drawing/2014/main" id="{37F0AB4A-690D-F25B-48B3-98596ED9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6096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EFC676F-81B4-63B5-6244-7A4C248A10C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01625" y="5257800"/>
            <a:ext cx="8540750" cy="8413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dirty="0"/>
              <a:t>Grad je </a:t>
            </a:r>
            <a:r>
              <a:rPr lang="en-US" dirty="0" err="1"/>
              <a:t>osnovan</a:t>
            </a:r>
            <a:r>
              <a:rPr lang="en-US" dirty="0"/>
              <a:t> 1970. </a:t>
            </a:r>
            <a:r>
              <a:rPr lang="en-US" dirty="0" err="1"/>
              <a:t>godine</a:t>
            </a:r>
            <a:r>
              <a:rPr lang="en-US" dirty="0"/>
              <a:t>, a </a:t>
            </a:r>
            <a:r>
              <a:rPr lang="en-US" dirty="0" err="1"/>
              <a:t>udaljen</a:t>
            </a:r>
            <a:r>
              <a:rPr lang="en-US" dirty="0"/>
              <a:t> je 4km od </a:t>
            </a:r>
            <a:r>
              <a:rPr lang="en-US" dirty="0" err="1"/>
              <a:t>reaktora</a:t>
            </a:r>
            <a:r>
              <a:rPr lang="en-US" dirty="0"/>
              <a:t>. U </a:t>
            </a:r>
            <a:r>
              <a:rPr lang="en-US" dirty="0" err="1"/>
              <a:t>njemu</a:t>
            </a:r>
            <a:r>
              <a:rPr lang="en-US" dirty="0"/>
              <a:t> je 1986. </a:t>
            </a:r>
            <a:r>
              <a:rPr lang="sr-Latn-CS" dirty="0"/>
              <a:t>ž</a:t>
            </a:r>
            <a:r>
              <a:rPr lang="en-US" dirty="0" err="1"/>
              <a:t>ivelo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50.000 </a:t>
            </a:r>
            <a:r>
              <a:rPr lang="en-US" dirty="0" err="1"/>
              <a:t>ljudi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98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splozija-u-cernobil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05000"/>
            <a:ext cx="6096000" cy="406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Akcident u Černobilju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antstillworking_132">
            <a:extLst>
              <a:ext uri="{FF2B5EF4-FFF2-40B4-BE49-F238E27FC236}">
                <a16:creationId xmlns:a16="http://schemas.microsoft.com/office/drawing/2014/main" id="{EC5E21B8-8B43-395A-D0AB-8533F82D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71575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4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la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76400"/>
            <a:ext cx="4419600" cy="45997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Širenje radioaktivnog oblaka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134</Words>
  <Application>Microsoft Office PowerPoint</Application>
  <PresentationFormat>Пројекција на екрану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29</vt:i4>
      </vt:variant>
    </vt:vector>
  </HeadingPairs>
  <TitlesOfParts>
    <vt:vector size="33" baseType="lpstr">
      <vt:lpstr>Arial</vt:lpstr>
      <vt:lpstr>Constantia</vt:lpstr>
      <vt:lpstr>Wingdings 2</vt:lpstr>
      <vt:lpstr>Paper</vt:lpstr>
      <vt:lpstr>Černobiljska katastrofa</vt:lpstr>
      <vt:lpstr>Nuklrearna fisija – otrkiće</vt:lpstr>
      <vt:lpstr>Nuklearna fisja- osnova nukelarne energije</vt:lpstr>
      <vt:lpstr>Nuklearni rektor</vt:lpstr>
      <vt:lpstr>Černobiljski reaktor</vt:lpstr>
      <vt:lpstr>PowerPoint презентација</vt:lpstr>
      <vt:lpstr>Akcident u Černobilju</vt:lpstr>
      <vt:lpstr>PowerPoint презентација</vt:lpstr>
      <vt:lpstr>Širenje radioaktivnog oblaka</vt:lpstr>
      <vt:lpstr>PowerPoint презентација</vt:lpstr>
      <vt:lpstr>Prvi dani posle eksplozije; Evakuacija</vt:lpstr>
      <vt:lpstr>Černobiljski likvidatori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Černobiljski likvidatori</vt:lpstr>
      <vt:lpstr>PowerPoint презентација</vt:lpstr>
      <vt:lpstr>Elektrana nakon nesreće</vt:lpstr>
      <vt:lpstr>Posledice Černobiljske katastrofe</vt:lpstr>
      <vt:lpstr>PowerPoint презентација</vt:lpstr>
      <vt:lpstr>PowerPoint презентација</vt:lpstr>
      <vt:lpstr>PowerPoint презентација</vt:lpstr>
      <vt:lpstr>Posledice Černobiljske katastrofe</vt:lpstr>
      <vt:lpstr>Posledice Černobiljske katastrofe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Černobiljska katastrofa</dc:title>
  <dc:creator>milen</dc:creator>
  <cp:lastModifiedBy>Gordana Varnica</cp:lastModifiedBy>
  <cp:revision>9</cp:revision>
  <dcterms:created xsi:type="dcterms:W3CDTF">2024-03-13T20:43:45Z</dcterms:created>
  <dcterms:modified xsi:type="dcterms:W3CDTF">2026-04-29T10:45:10Z</dcterms:modified>
</cp:coreProperties>
</file>