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4" r:id="rId5"/>
    <p:sldId id="265" r:id="rId6"/>
    <p:sldId id="262" r:id="rId7"/>
    <p:sldId id="263" r:id="rId8"/>
    <p:sldId id="266" r:id="rId9"/>
    <p:sldId id="267" r:id="rId10"/>
    <p:sldId id="268" r:id="rId11"/>
    <p:sldId id="280" r:id="rId12"/>
    <p:sldId id="274" r:id="rId13"/>
    <p:sldId id="275" r:id="rId14"/>
    <p:sldId id="276" r:id="rId15"/>
    <p:sldId id="277" r:id="rId16"/>
    <p:sldId id="278" r:id="rId17"/>
    <p:sldId id="269" r:id="rId18"/>
    <p:sldId id="272" r:id="rId19"/>
    <p:sldId id="270" r:id="rId20"/>
    <p:sldId id="271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1" userDrawn="1">
          <p15:clr>
            <a:srgbClr val="A4A3A4"/>
          </p15:clr>
        </p15:guide>
        <p15:guide id="2" pos="38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13D9"/>
    <a:srgbClr val="D00BE1"/>
    <a:srgbClr val="43055B"/>
    <a:srgbClr val="522507"/>
    <a:srgbClr val="CD1209"/>
    <a:srgbClr val="000000"/>
    <a:srgbClr val="B4A822"/>
    <a:srgbClr val="D5E21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41"/>
        <p:guide pos="38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-95250" y="-635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ahnschrift" panose="020B0502040204020203" charset="0"/>
                <a:cs typeface="Bahnschrift" panose="020B0502040204020203" charset="0"/>
              </a:rPr>
              <a:t>Biolo</a:t>
            </a:r>
            <a:r>
              <a:rPr lang="sr-Latn-RS" dirty="0">
                <a:latin typeface="Bahnschrift" panose="020B0502040204020203" charset="0"/>
                <a:cs typeface="Bahnschrift" panose="020B0502040204020203" charset="0"/>
              </a:rPr>
              <a:t>ški uticaj radijacije</a:t>
            </a:r>
            <a:endParaRPr lang="sr-Latn-RS" dirty="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Černobilj i ljudi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735" y="1825625"/>
            <a:ext cx="11262995" cy="4351655"/>
          </a:xfrm>
        </p:spPr>
        <p:txBody>
          <a:bodyPr>
            <a:normAutofit lnSpcReduction="20000"/>
          </a:bodyPr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Onda dolazi do kratkog perioda olakšanja, preostale matične ćelije se troše u koštanoj srži i crevima. Druga faza.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A onda se manifestuje rezultat svih oštećenja u poslednjoj fazi.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U zavisnosti od doze: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Ćelije koštane srži su uništene - infekcije i krvarenja (1-6 Gy)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Gubitak epiderma creva - bakterije ulaze u krvotok, sepsa. (6-10Gy)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Šteta na mozgu i krvnim sudovima - Edem, gubitak svesti, smrt (&gt;20-30Gy)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Crvena Šuma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43700" cy="4351655"/>
          </a:xfrm>
        </p:spPr>
        <p:txBody>
          <a:bodyPr/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Prostor oko 4. reaktora je bio popunjen šumom bora, koji je upio dobar deo radijacije, zbog koje su dobili crvenkasto-riđu boju, odakle šuma dobija naziv “Crvena šuma”.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Originalni borovi su posečeni, i na njihovo mesto su posađeni novi.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4" name="Picture 3" descr="_69183913_pinelogstimmoussea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975" y="1562100"/>
            <a:ext cx="3133725" cy="41128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Crvena Šuma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314690" cy="4351655"/>
          </a:xfrm>
        </p:spPr>
        <p:txBody>
          <a:bodyPr/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Međutim, rezidualna kontaminacija je imala uticaj na njihov rast.</a:t>
            </a:r>
            <a:br>
              <a:rPr lang="sr-Latn-RS" altLang="en-US">
                <a:latin typeface="Bahnschrift" panose="020B0502040204020203" charset="0"/>
                <a:cs typeface="Bahnschrift" panose="020B0502040204020203" charset="0"/>
              </a:rPr>
            </a:b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Enzim inače odgovoran za tipičan osovinski oblik zimzelenog drveća nije mogao da deluje.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Radijacija je promenila i četine, postale su izdužene i nepravilne.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Crvena Šuma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314690" cy="4351655"/>
          </a:xfrm>
        </p:spPr>
        <p:txBody>
          <a:bodyPr/>
          <a:p>
            <a:pPr marL="0" indent="0">
              <a:buNone/>
            </a:pP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4" name="Picture 3" descr="Captu1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615315"/>
            <a:ext cx="11349990" cy="55619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Crvena Šuma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314690" cy="4351655"/>
          </a:xfrm>
        </p:spPr>
        <p:txBody>
          <a:bodyPr/>
          <a:p>
            <a:pPr marL="0" indent="0">
              <a:buNone/>
            </a:pP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5" name="Picture 4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55" y="365125"/>
            <a:ext cx="8058150" cy="5724525"/>
          </a:xfrm>
          <a:prstGeom prst="rect">
            <a:avLst/>
          </a:prstGeom>
        </p:spPr>
      </p:pic>
      <p:pic>
        <p:nvPicPr>
          <p:cNvPr id="6" name="Picture 5" descr="tre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615" y="1338580"/>
            <a:ext cx="2769235" cy="40100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Crvena Šuma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314690" cy="4351655"/>
          </a:xfrm>
        </p:spPr>
        <p:txBody>
          <a:bodyPr/>
          <a:p>
            <a:pPr marL="0" indent="0">
              <a:buNone/>
            </a:pP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4" name="Picture 3" descr="josjenb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203200"/>
            <a:ext cx="11233150" cy="63347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Životinje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06235" cy="4351655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Dobar deo životinja je uginuo u prvih 6 meseci nakon nesreće. Dok se zračenje nije smanjilo na pretrpljive doze, nije imalo ni malo živog sveta.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Prvi dokaz radijacije je bila učestala pojava katarakte u životinjama koje su ponovo naseljavale prostore.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Isprva su postajale jedinke nalik nakazama na koje mislimo kad kažemo životinje mutanti.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4" name="Picture 3" descr="nz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345" y="742315"/>
            <a:ext cx="4123055" cy="2686685"/>
          </a:xfrm>
          <a:prstGeom prst="rect">
            <a:avLst/>
          </a:prstGeom>
        </p:spPr>
      </p:pic>
      <p:pic>
        <p:nvPicPr>
          <p:cNvPr id="5" name="Picture 4" descr="bamb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305" y="3847465"/>
            <a:ext cx="3746500" cy="24206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Životinje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40070" cy="4351655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  <a:sym typeface="+mn-ea"/>
              </a:rPr>
              <a:t>Kasnije već, neka istraživanja kažu da su se životinje “prilagodile” svojoj sredini i razvile sposobnost veće otpronosti na tumore i izmene u svom DNK lancu. 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  <a:sym typeface="+mn-ea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  <a:sym typeface="+mn-ea"/>
              </a:rPr>
              <a:t>Danas u Černobilju ima i više životinja nego pre nesreće, zbog toga što nema ljudi.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6" name="Picture 5" descr="wolf-tschernobyl-gross-jpg--21534-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545" y="2191385"/>
            <a:ext cx="4313555" cy="30873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Vatrena stenica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50px-Pyrrhocoris_apterus_(aka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80" y="1825625"/>
            <a:ext cx="3009265" cy="40201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Vatrena stenica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250px-Pyrrhocoris_apterus_(aka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30" y="1825625"/>
            <a:ext cx="3009265" cy="4020185"/>
          </a:xfrm>
          <a:prstGeom prst="rect">
            <a:avLst/>
          </a:prstGeom>
        </p:spPr>
      </p:pic>
      <p:pic>
        <p:nvPicPr>
          <p:cNvPr id="5" name="Picture 4" descr="Mutantfirebu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85840" y="2367915"/>
            <a:ext cx="4692015" cy="28155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Jonizujuće zračenje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47420" y="3429000"/>
            <a:ext cx="8947785" cy="2673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Ovo zračenje je ono koje nanosi štetu protoplazmi (tečnom sastavu ćelije) 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proteini, masti, monosaharidi, aminokiseline,...</a:t>
            </a:r>
            <a:br>
              <a:rPr lang="sr-Latn-RS" altLang="en-US"/>
            </a:br>
            <a:endParaRPr lang="sr-Latn-RS" alt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Naneta šteta je dvostruka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Ozračeni organizam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Njegovo potomstvo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47420" y="1691005"/>
            <a:ext cx="49047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Latn-RS" altLang="en-US" sz="2000">
                <a:latin typeface="Bahnschrift" panose="020B0502040204020203" charset="0"/>
                <a:cs typeface="Bahnschrift" panose="020B0502040204020203" charset="0"/>
              </a:rPr>
              <a:t>Postoje tri vrste jonizujućeg zračenja:</a:t>
            </a:r>
            <a:endParaRPr lang="sr-Latn-RS" altLang="en-US" sz="2000">
              <a:latin typeface="Bahnschrift" panose="020B0502040204020203" charset="0"/>
              <a:cs typeface="Bahnschrift" panose="020B05020402040202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altLang="en-US" sz="2000">
                <a:latin typeface="Bahnschrift" panose="020B0502040204020203" charset="0"/>
                <a:cs typeface="Bahnschrift" panose="020B0502040204020203" charset="0"/>
              </a:rPr>
              <a:t>Alfa (najjače)</a:t>
            </a:r>
            <a:endParaRPr lang="sr-Latn-RS" altLang="en-US" sz="2000">
              <a:latin typeface="Bahnschrift" panose="020B0502040204020203" charset="0"/>
              <a:cs typeface="Bahnschrift" panose="020B05020402040202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altLang="en-US" sz="2000">
                <a:latin typeface="Bahnschrift" panose="020B0502040204020203" charset="0"/>
                <a:cs typeface="Bahnschrift" panose="020B0502040204020203" charset="0"/>
              </a:rPr>
              <a:t>Beta</a:t>
            </a:r>
            <a:endParaRPr lang="sr-Latn-RS" altLang="en-US" sz="2000">
              <a:latin typeface="Bahnschrift" panose="020B0502040204020203" charset="0"/>
              <a:cs typeface="Bahnschrift" panose="020B05020402040202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altLang="en-US" sz="2000">
                <a:latin typeface="Bahnschrift" panose="020B0502040204020203" charset="0"/>
                <a:cs typeface="Bahnschrift" panose="020B0502040204020203" charset="0"/>
              </a:rPr>
              <a:t>Gama (najprobojnije)</a:t>
            </a:r>
            <a:endParaRPr lang="sr-Latn-RS" altLang="en-US" sz="2000"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311900" y="929640"/>
            <a:ext cx="4759325" cy="24993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Gljive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72225" cy="4351655"/>
          </a:xfrm>
        </p:spPr>
        <p:txBody>
          <a:bodyPr/>
          <a:p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U blizini samog reaktora nađene su kolonije gljiva koje su rasle na komadima grafita iz reaktora i “jele” radijaciju. (radiotropizam)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Istraživanja gde su se poredile ove ozračene i obične gljive iste vrste, pronašla su da ozračene, u prisustvu radijacije, generalno rastu ka njenom izvoru (dok obične to ne rade). 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4" name="Picture 3" descr="nihms82938f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425" y="1533525"/>
            <a:ext cx="4773295" cy="38220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Zračenje ljudi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43090" cy="4351655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Zračenje koristimo redovno u medicini: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Diagnostika - (rendgeni, rendgenoskopije, PET, CT - reda mGy) 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Tretiranje raka - (Radiaciona terapija 20-80Gy, Brahiterapija 100-200Gy)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Gy (grej) - količina energije zračenja primljena po kg materije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(5Gy - smrtonosna doza)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267065" y="1085850"/>
            <a:ext cx="2915285" cy="37242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Zračenje ljudi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Ne postoji mala “bezopasna” doza zračenja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 i="1">
                <a:latin typeface="Bahnschrift" panose="020B0502040204020203" charset="0"/>
                <a:cs typeface="Bahnschrift" panose="020B0502040204020203" charset="0"/>
              </a:rPr>
              <a:t>“Zračenje prati vrlo prostu šemu, male doze stvaraju male efekte, velike doze velike efekte.”  - Timoti Muso</a:t>
            </a:r>
            <a:endParaRPr lang="sr-Latn-RS" altLang="en-US" sz="2400" i="1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 sz="2400" i="1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Pošto zračenje može da ošteti genetički materijal, ćelije koje se najčešće dele su osetljivije na njega. (kože, koštane srži, jetre,...)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Zbog ovoga su mladi znatno osetljiviji na radijaciju od starijih.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Uticaj radijacije na ćeliju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Jonizujuće zračenje može da pogodi molekul vode (H2O), u kojem slučaju dolazi do njegove radiolize. Ovo, posle nekoliko reakcija, dovodi do sinteze vodonik-peroksida. (H2O2) (hidrogen)</a:t>
            </a:r>
            <a:b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</a:b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Zračenje samoj DNK u ćeliji može da: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ošteti deo kostura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razmeni redosled baza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razori deo lanca</a:t>
            </a:r>
            <a:br>
              <a:rPr lang="sr-Latn-RS" altLang="en-US">
                <a:latin typeface="Bahnschrift" panose="020B0502040204020203" charset="0"/>
                <a:cs typeface="Bahnschrift" panose="020B0502040204020203" charset="0"/>
              </a:rPr>
            </a:b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010" y="2934970"/>
            <a:ext cx="3268345" cy="33178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Picture 1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Kontramera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19200"/>
          </a:xfrm>
        </p:spPr>
        <p:txBody>
          <a:bodyPr/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Protein p53 je ključan kod svih kičmenjaka za održavanje stabilne sekvence DNK.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70" y="3191510"/>
            <a:ext cx="2045335" cy="2152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660" y="3191510"/>
            <a:ext cx="2176780" cy="2135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730" y="3179445"/>
            <a:ext cx="1929130" cy="2117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150" y="3144520"/>
            <a:ext cx="1739265" cy="215201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037840" y="4133850"/>
            <a:ext cx="514350" cy="1524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sr-Latn-RS" altLang="en-US"/>
          </a:p>
        </p:txBody>
      </p:sp>
      <p:sp>
        <p:nvSpPr>
          <p:cNvPr id="11" name="Right Arrow 10"/>
          <p:cNvSpPr/>
          <p:nvPr/>
        </p:nvSpPr>
        <p:spPr>
          <a:xfrm>
            <a:off x="5883910" y="4133850"/>
            <a:ext cx="514350" cy="1524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8482330" y="4108450"/>
            <a:ext cx="514350" cy="1524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Ali...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Ovo nije 100% siguran proces. Neke promene mogu ostati neprimećene, odnosno, kažemo da ćelija sada ima mutaciju.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Ove mutirane ćelije mogu da završe na nekoliko načina: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sr-Latn-RS" altLang="en-US" sz="2000">
                <a:latin typeface="Bahnschrift" panose="020B0502040204020203" charset="0"/>
                <a:cs typeface="Bahnschrift" panose="020B0502040204020203" charset="0"/>
              </a:rPr>
              <a:t>Imuni sistem ih prepozna i odstrani</a:t>
            </a:r>
            <a:endParaRPr lang="sr-Latn-RS" altLang="en-US" sz="20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sr-Latn-RS" altLang="en-US" sz="2000">
                <a:latin typeface="Bahnschrift" panose="020B0502040204020203" charset="0"/>
                <a:cs typeface="Bahnschrift" panose="020B0502040204020203" charset="0"/>
              </a:rPr>
              <a:t>Nastave da žive bez ikakvog uticaja</a:t>
            </a:r>
            <a:endParaRPr lang="sr-Latn-RS" altLang="en-US" sz="20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sr-Latn-RS" altLang="en-US" sz="2000">
                <a:latin typeface="Bahnschrift" panose="020B0502040204020203" charset="0"/>
                <a:cs typeface="Bahnschrift" panose="020B0502040204020203" charset="0"/>
              </a:rPr>
              <a:t>Zbog velikih promena umiru</a:t>
            </a:r>
            <a:endParaRPr lang="sr-Latn-RS" altLang="en-US" sz="2000"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sr-Latn-RS" altLang="en-US" sz="2000">
                <a:latin typeface="Bahnschrift" panose="020B0502040204020203" charset="0"/>
                <a:cs typeface="Bahnschrift" panose="020B0502040204020203" charset="0"/>
              </a:rPr>
              <a:t>Postaju maligne (postanu rak)</a:t>
            </a:r>
            <a:endParaRPr lang="sr-Latn-RS" altLang="en-US" sz="2000"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Nuklearne katastrofe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58050" cy="4351655"/>
          </a:xfrm>
        </p:spPr>
        <p:txBody>
          <a:bodyPr/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Posebna opasnost za živi svet (međunarodna skala “nesreća”).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Radioaktivne supstance koje se oslobode prilikom nesreće se nakupljaju u živom svetu kroz kontaminirani vazduh, vodu i zemljište.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 sz="2400">
                <a:latin typeface="Bahnschrift" panose="020B0502040204020203" charset="0"/>
                <a:cs typeface="Bahnschrift" panose="020B0502040204020203" charset="0"/>
              </a:rPr>
              <a:t>Sve od kojeg može doći i do nas kroz razne namirnice.</a:t>
            </a:r>
            <a:endParaRPr lang="sr-Latn-RS" altLang="en-US" sz="2400"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7867015" y="3598545"/>
            <a:ext cx="3181985" cy="27501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Černobilj i ljudi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25435" cy="4351655"/>
          </a:xfrm>
        </p:spPr>
        <p:txBody>
          <a:bodyPr>
            <a:normAutofit lnSpcReduction="20000"/>
          </a:bodyPr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Radnici najbliži reaktoru su pretrpeli trovanje radijacijom, simptomi koji su trajali od nekoliko sati do dana: 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mučnina, povraćanje, vrtoglavica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Simptomi smrti ogromnog broja ćelija u stomaku i imunih ćelija, i proisteklog zapaljenja.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sr-Latn-RS" altLang="en-US">
                <a:latin typeface="Bahnschrift" panose="020B0502040204020203" charset="0"/>
                <a:cs typeface="Bahnschrift" panose="020B0502040204020203" charset="0"/>
              </a:rPr>
              <a:t>Ovo predstavlja prvu fazu trovanja.</a:t>
            </a:r>
            <a:endParaRPr lang="sr-Latn-RS" altLang="en-US"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53500" y="1691005"/>
            <a:ext cx="2552065" cy="23895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4057</Words>
  <Application>WPS Presentation</Application>
  <PresentationFormat>Widescreen</PresentationFormat>
  <Paragraphs>128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Bahnschrift</vt:lpstr>
      <vt:lpstr>Cambria Math</vt:lpstr>
      <vt:lpstr>Arial Black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Černobilj i ljudi</vt:lpstr>
      <vt:lpstr>PowerPoint 演示文稿</vt:lpstr>
      <vt:lpstr>Crvena Šuma</vt:lpstr>
      <vt:lpstr>Crvena Šuma</vt:lpstr>
      <vt:lpstr>Crvena Šuma</vt:lpstr>
      <vt:lpstr>Crvena Šuma</vt:lpstr>
      <vt:lpstr>PowerPoint 演示文稿</vt:lpstr>
      <vt:lpstr>Životinje</vt:lpstr>
      <vt:lpstr>PowerPoint 演示文稿</vt:lpstr>
      <vt:lpstr>Vatrena stenica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Laki</cp:lastModifiedBy>
  <cp:revision>3</cp:revision>
  <dcterms:created xsi:type="dcterms:W3CDTF">2025-07-23T00:59:00Z</dcterms:created>
  <dcterms:modified xsi:type="dcterms:W3CDTF">2026-04-30T01:08:13Z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932CC3EA4B234EF897449FF89920038B_11</vt:lpwstr>
  </property>
  <property fmtid="{D5CDD505-2E9C-101B-9397-08002B2CF9AE}" pid="3" name="KSOProductBuildVer">
    <vt:lpwstr>1033-12.1.0.25862</vt:lpwstr>
  </property>
</Properties>
</file>