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54" d="100"/>
          <a:sy n="154" d="100"/>
        </p:scale>
        <p:origin x="38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29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548640" y="24231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93C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šta jeste, šta nije, i kako predviđa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42062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Radionica • 45 minuta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45720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Letnji kamp 2026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Ljudska inteligencija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8229600" cy="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88720"/>
            <a:ext cx="502920" cy="502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97280" y="1188720"/>
            <a:ext cx="7498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Sposobnost da razumemo, učimo, rešavamo probleme, osećamo, donosimo odluke, stvaramo novo i prilagođavamo se.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457200" y="2286000"/>
            <a:ext cx="2743200" cy="2286000"/>
          </a:xfrm>
          <a:prstGeom prst="roundRect">
            <a:avLst>
              <a:gd name="adj" fmla="val 4800"/>
            </a:avLst>
          </a:prstGeom>
          <a:solidFill>
            <a:srgbClr val="F1F5F9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25146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Svest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40080" y="3063240"/>
            <a:ext cx="2377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Znamo da postojimo i možemo razmišljati o sopstvenom razmišljanju.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337560" y="2286000"/>
            <a:ext cx="2743200" cy="2286000"/>
          </a:xfrm>
          <a:prstGeom prst="roundRect">
            <a:avLst>
              <a:gd name="adj" fmla="val 4800"/>
            </a:avLst>
          </a:prstGeom>
          <a:solidFill>
            <a:srgbClr val="F1F5F9"/>
          </a:solidFill>
          <a:ln/>
        </p:spPr>
      </p:sp>
      <p:sp>
        <p:nvSpPr>
          <p:cNvPr id="10" name="Text 7"/>
          <p:cNvSpPr/>
          <p:nvPr/>
        </p:nvSpPr>
        <p:spPr>
          <a:xfrm>
            <a:off x="3520440" y="25146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Emocije &amp; vrednosti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3520440" y="3063240"/>
            <a:ext cx="2377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Osećamo, imamo moral, odnose i lične ciljeve.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217920" y="2286000"/>
            <a:ext cx="2743200" cy="2286000"/>
          </a:xfrm>
          <a:prstGeom prst="roundRect">
            <a:avLst>
              <a:gd name="adj" fmla="val 4800"/>
            </a:avLst>
          </a:prstGeom>
          <a:solidFill>
            <a:srgbClr val="F1F5F9"/>
          </a:solidFill>
          <a:ln/>
        </p:spPr>
      </p:sp>
      <p:sp>
        <p:nvSpPr>
          <p:cNvPr id="13" name="Text 10"/>
          <p:cNvSpPr/>
          <p:nvPr/>
        </p:nvSpPr>
        <p:spPr>
          <a:xfrm>
            <a:off x="6400800" y="25146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Iskustvo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400800" y="3063240"/>
            <a:ext cx="2377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Učimo iz života, grešaka, odnosa – ne samo iz podataka.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Šta je učenje?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8229600" cy="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1097280"/>
            <a:ext cx="8229600" cy="1371600"/>
          </a:xfrm>
          <a:prstGeom prst="roundRect">
            <a:avLst>
              <a:gd name="adj" fmla="val 8000"/>
            </a:avLst>
          </a:prstGeom>
          <a:solidFill>
            <a:srgbClr val="DBEAFE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3716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Relativno trajna promena u znanju ili ponašanju koja nastaje iz iskustva.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27432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Učenje = uložen mentalni napor + organizovanje novih informacija + ugradnja u ono što već znamo.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3566160"/>
            <a:ext cx="2011680" cy="1097280"/>
          </a:xfrm>
          <a:prstGeom prst="roundRect">
            <a:avLst>
              <a:gd name="adj" fmla="val 8333"/>
            </a:avLst>
          </a:prstGeom>
          <a:solidFill>
            <a:srgbClr val="F1F5F9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440" y="3703320"/>
            <a:ext cx="365760" cy="36576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48640" y="41605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Iskustvo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2606040" y="3566160"/>
            <a:ext cx="2011680" cy="1097280"/>
          </a:xfrm>
          <a:prstGeom prst="roundRect">
            <a:avLst>
              <a:gd name="adj" fmla="val 8333"/>
            </a:avLst>
          </a:prstGeom>
          <a:solidFill>
            <a:srgbClr val="F1F5F9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280" y="370332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697480" y="41605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Mentalni napor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4754880" y="3566160"/>
            <a:ext cx="2011680" cy="1097280"/>
          </a:xfrm>
          <a:prstGeom prst="roundRect">
            <a:avLst>
              <a:gd name="adj" fmla="val 8333"/>
            </a:avLst>
          </a:prstGeom>
          <a:solidFill>
            <a:srgbClr val="F1F5F9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2120" y="3703320"/>
            <a:ext cx="365760" cy="36576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846320" y="41605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Trajna promena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6903720" y="3566160"/>
            <a:ext cx="2011680" cy="1097280"/>
          </a:xfrm>
          <a:prstGeom prst="roundRect">
            <a:avLst>
              <a:gd name="adj" fmla="val 8333"/>
            </a:avLst>
          </a:prstGeom>
          <a:solidFill>
            <a:srgbClr val="F1F5F9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0960" y="3703320"/>
            <a:ext cx="365760" cy="36576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995160" y="41605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Smisao &amp; motivacija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Šta je veštačka inteligencija?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731520"/>
            <a:ext cx="8229600" cy="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9144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Kompjuterski program / algoritam koji može da „uči“, rešava probleme i donosi odluke koje bi inače zahtevale ljudski intelekt.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65760" y="1783080"/>
            <a:ext cx="4114800" cy="2926080"/>
          </a:xfrm>
          <a:prstGeom prst="roundRect">
            <a:avLst>
              <a:gd name="adj" fmla="val 3750"/>
            </a:avLst>
          </a:prstGeom>
          <a:solidFill>
            <a:srgbClr val="ECFDF5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96596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596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ČOVEK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2468880"/>
            <a:ext cx="37490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Uči iz života i daje smisao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 svest i emocije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Razume kontekst i vrednosti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Prilagođava se novim situacijama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Može da kaže „ne znam“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663440" y="1783080"/>
            <a:ext cx="4114800" cy="2926080"/>
          </a:xfrm>
          <a:prstGeom prst="roundRect">
            <a:avLst>
              <a:gd name="adj" fmla="val 3750"/>
            </a:avLst>
          </a:prstGeom>
          <a:solidFill>
            <a:srgbClr val="DBEAFE"/>
          </a:solidFill>
          <a:ln/>
        </p:spPr>
      </p:sp>
      <p:sp>
        <p:nvSpPr>
          <p:cNvPr id="9" name="Text 7"/>
          <p:cNvSpPr/>
          <p:nvPr/>
        </p:nvSpPr>
        <p:spPr>
          <a:xfrm>
            <a:off x="4846320" y="196596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846320" y="2468880"/>
            <a:ext cx="37490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Uči iz podataka i predviđa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Nema svest ni emocije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Nema pravo razumevanje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 samo unutar naučenog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Često „halucinira“ odgovore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Kako AI zapravo radi?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640080"/>
            <a:ext cx="8229600" cy="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8229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je koncipiran da skuplja ogromne količine podataka, pronalazi obrasce u njima i na osnovu tih obrazaca daje odgovore ili predviđanja.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20040" y="1645920"/>
            <a:ext cx="2057400" cy="2926080"/>
          </a:xfrm>
          <a:prstGeom prst="roundRect">
            <a:avLst>
              <a:gd name="adj" fmla="val 4444"/>
            </a:avLst>
          </a:prstGeom>
          <a:solidFill>
            <a:srgbClr val="F1F5F9"/>
          </a:solidFill>
          <a:ln/>
        </p:spPr>
      </p:sp>
      <p:sp>
        <p:nvSpPr>
          <p:cNvPr id="6" name="Shape 4"/>
          <p:cNvSpPr/>
          <p:nvPr/>
        </p:nvSpPr>
        <p:spPr>
          <a:xfrm>
            <a:off x="1005840" y="1828800"/>
            <a:ext cx="640080" cy="64008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7" name="Text 5"/>
          <p:cNvSpPr/>
          <p:nvPr/>
        </p:nvSpPr>
        <p:spPr>
          <a:xfrm>
            <a:off x="1005840" y="196596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11480" y="265176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Podaci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29768" y="3108960"/>
            <a:ext cx="1828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Sve što pišemo, lajkujemo, pretražujemo, snimamo… ide u ogromne baze (Big Data)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514600" y="1645920"/>
            <a:ext cx="2057400" cy="2926080"/>
          </a:xfrm>
          <a:prstGeom prst="roundRect">
            <a:avLst>
              <a:gd name="adj" fmla="val 4444"/>
            </a:avLst>
          </a:prstGeom>
          <a:solidFill>
            <a:srgbClr val="DBEAFE"/>
          </a:solidFill>
          <a:ln/>
        </p:spPr>
      </p:sp>
      <p:sp>
        <p:nvSpPr>
          <p:cNvPr id="11" name="Shape 9"/>
          <p:cNvSpPr/>
          <p:nvPr/>
        </p:nvSpPr>
        <p:spPr>
          <a:xfrm>
            <a:off x="3200400" y="1828800"/>
            <a:ext cx="640080" cy="64008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2" name="Text 10"/>
          <p:cNvSpPr/>
          <p:nvPr/>
        </p:nvSpPr>
        <p:spPr>
          <a:xfrm>
            <a:off x="3200400" y="196596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606040" y="265176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Obrasci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2624328" y="3108960"/>
            <a:ext cx="1828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Algoritmi mašinskog učenja pretražuju podatke i traže ponavljajuće obrasce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709160" y="1645920"/>
            <a:ext cx="2057400" cy="2926080"/>
          </a:xfrm>
          <a:prstGeom prst="roundRect">
            <a:avLst>
              <a:gd name="adj" fmla="val 4444"/>
            </a:avLst>
          </a:prstGeom>
          <a:solidFill>
            <a:srgbClr val="F1F5F9"/>
          </a:solidFill>
          <a:ln/>
        </p:spPr>
      </p:sp>
      <p:sp>
        <p:nvSpPr>
          <p:cNvPr id="16" name="Shape 14"/>
          <p:cNvSpPr/>
          <p:nvPr/>
        </p:nvSpPr>
        <p:spPr>
          <a:xfrm>
            <a:off x="5394960" y="1828800"/>
            <a:ext cx="640080" cy="64008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7" name="Text 15"/>
          <p:cNvSpPr/>
          <p:nvPr/>
        </p:nvSpPr>
        <p:spPr>
          <a:xfrm>
            <a:off x="5394960" y="196596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4800600" y="265176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818888" y="3108960"/>
            <a:ext cx="1828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Nastaje model koji 'zna' koje reči, slike ili ponašanja idu zajedno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903720" y="1645920"/>
            <a:ext cx="2057400" cy="2926080"/>
          </a:xfrm>
          <a:prstGeom prst="roundRect">
            <a:avLst>
              <a:gd name="adj" fmla="val 4444"/>
            </a:avLst>
          </a:prstGeom>
          <a:solidFill>
            <a:srgbClr val="DBEAFE"/>
          </a:solidFill>
          <a:ln/>
        </p:spPr>
      </p:sp>
      <p:sp>
        <p:nvSpPr>
          <p:cNvPr id="21" name="Shape 19"/>
          <p:cNvSpPr/>
          <p:nvPr/>
        </p:nvSpPr>
        <p:spPr>
          <a:xfrm>
            <a:off x="7589520" y="1828800"/>
            <a:ext cx="640080" cy="64008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2" name="Text 20"/>
          <p:cNvSpPr/>
          <p:nvPr/>
        </p:nvSpPr>
        <p:spPr>
          <a:xfrm>
            <a:off x="7589520" y="196596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6995160" y="265176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Odgovor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7013448" y="3108960"/>
            <a:ext cx="1828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Kada pitate nešto, model predviđa najverovatniji sledeći odgovor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Mašinsko učenje – u čemu je trik?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731520"/>
            <a:ext cx="8229600" cy="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65760" y="1005840"/>
            <a:ext cx="8412480" cy="1463040"/>
          </a:xfrm>
          <a:prstGeom prst="roundRect">
            <a:avLst>
              <a:gd name="adj" fmla="val 7500"/>
            </a:avLst>
          </a:prstGeom>
          <a:solidFill>
            <a:srgbClr val="DBEAFE"/>
          </a:solidFill>
          <a:ln/>
        </p:spPr>
      </p:sp>
      <p:sp>
        <p:nvSpPr>
          <p:cNvPr id="5" name="Text 3"/>
          <p:cNvSpPr/>
          <p:nvPr/>
        </p:nvSpPr>
        <p:spPr>
          <a:xfrm>
            <a:off x="594360" y="1234440"/>
            <a:ext cx="7955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Mašinsko učenje (ML) znači da program nije unapred napisan sa svim pravilima. Umesto toga, on dobija ogromnu količinu primera i sam pronalazi pravila i obrasce. Što više podataka ima – bolje predviđa.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65760" y="2743200"/>
            <a:ext cx="2743200" cy="2011680"/>
          </a:xfrm>
          <a:prstGeom prst="roundRect">
            <a:avLst>
              <a:gd name="adj" fmla="val 4545"/>
            </a:avLst>
          </a:prstGeom>
          <a:solidFill>
            <a:srgbClr val="F1F5F9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29260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Nadgledano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02920" y="3383280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Dajemo mu primere sa tačnim odgovorima (npr. 'ovo je mačka'). On uči da prepoznaje.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46120" y="2743200"/>
            <a:ext cx="2743200" cy="2011680"/>
          </a:xfrm>
          <a:prstGeom prst="roundRect">
            <a:avLst>
              <a:gd name="adj" fmla="val 4545"/>
            </a:avLst>
          </a:prstGeom>
          <a:solidFill>
            <a:srgbClr val="F1F5F9"/>
          </a:solidFill>
          <a:ln/>
        </p:spPr>
      </p:sp>
      <p:sp>
        <p:nvSpPr>
          <p:cNvPr id="10" name="Text 8"/>
          <p:cNvSpPr/>
          <p:nvPr/>
        </p:nvSpPr>
        <p:spPr>
          <a:xfrm>
            <a:off x="3383280" y="29260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Nenadgledano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383280" y="3383280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Dajemo mu samo podatke bez oznaka. On sam pronalazi grupe i obrasce.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126480" y="2743200"/>
            <a:ext cx="2743200" cy="2011680"/>
          </a:xfrm>
          <a:prstGeom prst="roundRect">
            <a:avLst>
              <a:gd name="adj" fmla="val 4545"/>
            </a:avLst>
          </a:prstGeom>
          <a:solidFill>
            <a:srgbClr val="F1F5F9"/>
          </a:solidFill>
          <a:ln/>
        </p:spPr>
      </p:sp>
      <p:sp>
        <p:nvSpPr>
          <p:cNvPr id="13" name="Text 11"/>
          <p:cNvSpPr/>
          <p:nvPr/>
        </p:nvSpPr>
        <p:spPr>
          <a:xfrm>
            <a:off x="6263640" y="29260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Podsticajem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263640" y="3383280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Uči kroz pokušaje i greške – dobija nagradu kad uradi dobro.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Primer: kako AI 'zna' šta da odgovori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731520"/>
            <a:ext cx="8229600" cy="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1005840"/>
            <a:ext cx="8229600" cy="82296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188720"/>
            <a:ext cx="457200" cy="45720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26187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371600" y="11430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 pitate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71600" y="141732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„Kako da se spremim za matematiku?“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1965960"/>
            <a:ext cx="8229600" cy="822960"/>
          </a:xfrm>
          <a:prstGeom prst="roundRect">
            <a:avLst>
              <a:gd name="adj" fmla="val 8889"/>
            </a:avLst>
          </a:prstGeom>
          <a:solidFill>
            <a:srgbClr val="DBEAFE"/>
          </a:solidFill>
          <a:ln/>
        </p:spPr>
      </p:sp>
      <p:sp>
        <p:nvSpPr>
          <p:cNvPr id="10" name="Shape 8"/>
          <p:cNvSpPr/>
          <p:nvPr/>
        </p:nvSpPr>
        <p:spPr>
          <a:xfrm>
            <a:off x="640080" y="2148840"/>
            <a:ext cx="457200" cy="45720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22199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71600" y="21031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gleda obrasce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371600" y="23774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Hiljade sličnih pitanja + uspešni odgovori iz prošlosti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2926080"/>
            <a:ext cx="8229600" cy="82296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/>
        </p:spPr>
      </p:sp>
      <p:sp>
        <p:nvSpPr>
          <p:cNvPr id="15" name="Shape 13"/>
          <p:cNvSpPr/>
          <p:nvPr/>
        </p:nvSpPr>
        <p:spPr>
          <a:xfrm>
            <a:off x="640080" y="3108960"/>
            <a:ext cx="457200" cy="45720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18211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71600" y="30632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Predviđa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71600" y="333756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Najverovatniji koristan odgovor na osnovu tih obrazaca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57200" y="3886200"/>
            <a:ext cx="8229600" cy="822960"/>
          </a:xfrm>
          <a:prstGeom prst="roundRect">
            <a:avLst>
              <a:gd name="adj" fmla="val 8889"/>
            </a:avLst>
          </a:prstGeom>
          <a:solidFill>
            <a:srgbClr val="DBEAFE"/>
          </a:solidFill>
          <a:ln/>
        </p:spPr>
      </p:sp>
      <p:sp>
        <p:nvSpPr>
          <p:cNvPr id="20" name="Shape 18"/>
          <p:cNvSpPr/>
          <p:nvPr/>
        </p:nvSpPr>
        <p:spPr>
          <a:xfrm>
            <a:off x="640080" y="4069080"/>
            <a:ext cx="457200" cy="45720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1" name="Text 19"/>
          <p:cNvSpPr/>
          <p:nvPr/>
        </p:nvSpPr>
        <p:spPr>
          <a:xfrm>
            <a:off x="640080" y="414223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371600" y="40233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 dobijate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71600" y="429768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Tekst koji zvuči pametno i korisno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Dva glavna tipa AI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777240"/>
            <a:ext cx="8229600" cy="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65760" y="1097280"/>
            <a:ext cx="4114800" cy="3566160"/>
          </a:xfrm>
          <a:prstGeom prst="roundRect">
            <a:avLst>
              <a:gd name="adj" fmla="val 3077"/>
            </a:avLst>
          </a:prstGeom>
          <a:solidFill>
            <a:srgbClr val="F1F5F9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32588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PREDIKTIVNI AI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178308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Predviđa šta će se desiti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2377440"/>
            <a:ext cx="3749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Šta ćete kliknuti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Da li ćete proći ispit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Koju reklamu da vam pokaže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Kakav ste profil (interesovanja, navike)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663440" y="1097280"/>
            <a:ext cx="4114800" cy="3566160"/>
          </a:xfrm>
          <a:prstGeom prst="roundRect">
            <a:avLst>
              <a:gd name="adj" fmla="val 3077"/>
            </a:avLst>
          </a:prstGeom>
          <a:solidFill>
            <a:srgbClr val="DBEAFE"/>
          </a:solidFill>
          <a:ln/>
        </p:spPr>
      </p:sp>
      <p:sp>
        <p:nvSpPr>
          <p:cNvPr id="9" name="Text 7"/>
          <p:cNvSpPr/>
          <p:nvPr/>
        </p:nvSpPr>
        <p:spPr>
          <a:xfrm>
            <a:off x="4846320" y="132588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GENERATIVNI AI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846320" y="178308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Pravi novi sadržaj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846320" y="2377440"/>
            <a:ext cx="3749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Tekst (ChatGPT, Claude…)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Slike i video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Kod, muzika, glas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Odgovori na vaša pitanja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nije samo softver – postoji i hardver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731520"/>
            <a:ext cx="8229600" cy="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05840"/>
            <a:ext cx="457200" cy="457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51560" y="10972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radi na ogromnim serverima u data centrima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365760" y="1737360"/>
            <a:ext cx="2788920" cy="2834640"/>
          </a:xfrm>
          <a:prstGeom prst="roundRect">
            <a:avLst>
              <a:gd name="adj" fmla="val 3934"/>
            </a:avLst>
          </a:prstGeom>
          <a:solidFill>
            <a:srgbClr val="F1F5F9"/>
          </a:solidFill>
          <a:ln/>
        </p:spPr>
      </p:sp>
      <p:sp>
        <p:nvSpPr>
          <p:cNvPr id="7" name="Text 4"/>
          <p:cNvSpPr/>
          <p:nvPr/>
        </p:nvSpPr>
        <p:spPr>
          <a:xfrm>
            <a:off x="502920" y="210312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kW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502920" y="288036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Tipičan AI server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02920" y="3383280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kao 40+ američkih domaćinstava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291840" y="1737360"/>
            <a:ext cx="2788920" cy="2834640"/>
          </a:xfrm>
          <a:prstGeom prst="roundRect">
            <a:avLst>
              <a:gd name="adj" fmla="val 3934"/>
            </a:avLst>
          </a:prstGeom>
          <a:solidFill>
            <a:srgbClr val="DBEAFE"/>
          </a:solidFill>
          <a:ln/>
        </p:spPr>
      </p:sp>
      <p:sp>
        <p:nvSpPr>
          <p:cNvPr id="11" name="Text 8"/>
          <p:cNvSpPr/>
          <p:nvPr/>
        </p:nvSpPr>
        <p:spPr>
          <a:xfrm>
            <a:off x="3429000" y="210312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 kW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3429000" y="288036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Noviji high-density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429000" y="3383280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još snažniji i žešći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6217920" y="1737360"/>
            <a:ext cx="2788920" cy="2834640"/>
          </a:xfrm>
          <a:prstGeom prst="roundRect">
            <a:avLst>
              <a:gd name="adj" fmla="val 3934"/>
            </a:avLst>
          </a:prstGeom>
          <a:solidFill>
            <a:srgbClr val="F1F5F9"/>
          </a:solidFill>
          <a:ln/>
        </p:spPr>
      </p:sp>
      <p:sp>
        <p:nvSpPr>
          <p:cNvPr id="15" name="Text 12"/>
          <p:cNvSpPr/>
          <p:nvPr/>
        </p:nvSpPr>
        <p:spPr>
          <a:xfrm>
            <a:off x="6355080" y="210312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1,3 mil.</a:t>
            </a:r>
            <a:endParaRPr lang="en-US" sz="2800" dirty="0"/>
          </a:p>
        </p:txBody>
      </p:sp>
      <p:sp>
        <p:nvSpPr>
          <p:cNvPr id="16" name="Text 13"/>
          <p:cNvSpPr/>
          <p:nvPr/>
        </p:nvSpPr>
        <p:spPr>
          <a:xfrm>
            <a:off x="6355080" y="288036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servera 2026.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6355080" y="3383280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duplo više nego 2024.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Šta to znači u stvarnom svetu?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731520"/>
            <a:ext cx="8229600" cy="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1005840"/>
            <a:ext cx="8229600" cy="114300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325880"/>
            <a:ext cx="457200" cy="4572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71600" y="118872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Toplota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371600" y="1554480"/>
            <a:ext cx="7040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Server od 120 kW proizvodi toplotu kao 30–65 rerni koje rade istovremeno.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57200" y="2286000"/>
            <a:ext cx="8229600" cy="114300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606040"/>
            <a:ext cx="457200" cy="4572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71600" y="246888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Voda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1371600" y="2834640"/>
            <a:ext cx="7040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Razgovor sa AI (20–50 pitanja) potroši oko 500 ml vode – zbog hlađenja servera.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457200" y="3566160"/>
            <a:ext cx="8229600" cy="114300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886200"/>
            <a:ext cx="457200" cy="4572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371600" y="3749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Buka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1371600" y="4114800"/>
            <a:ext cx="7040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Preko 80 dBA – kao motorna testera ili duvaljka za lišće, 24/7.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Radionica: AI Detektiv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731520"/>
            <a:ext cx="8229600" cy="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960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Podelite se u 4 grupe. Svaka grupa dobija jednu priču.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65760" y="1463040"/>
            <a:ext cx="4114800" cy="1371600"/>
          </a:xfrm>
          <a:prstGeom prst="roundRect">
            <a:avLst>
              <a:gd name="adj" fmla="val 6667"/>
            </a:avLst>
          </a:prstGeom>
          <a:solidFill>
            <a:srgbClr val="F1F5F9"/>
          </a:solidFill>
          <a:ln/>
        </p:spPr>
      </p:sp>
      <p:sp>
        <p:nvSpPr>
          <p:cNvPr id="6" name="Shape 4"/>
          <p:cNvSpPr/>
          <p:nvPr/>
        </p:nvSpPr>
        <p:spPr>
          <a:xfrm>
            <a:off x="548640" y="1874520"/>
            <a:ext cx="502920" cy="50292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96596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234440" y="17373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Karađorđeva šnicla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234440" y="21945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 ju je izmislio i koje godine?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754880" y="1463040"/>
            <a:ext cx="4114800" cy="1371600"/>
          </a:xfrm>
          <a:prstGeom prst="roundRect">
            <a:avLst>
              <a:gd name="adj" fmla="val 6667"/>
            </a:avLst>
          </a:prstGeom>
          <a:solidFill>
            <a:srgbClr val="F1F5F9"/>
          </a:solidFill>
          <a:ln/>
        </p:spPr>
      </p:sp>
      <p:sp>
        <p:nvSpPr>
          <p:cNvPr id="11" name="Shape 9"/>
          <p:cNvSpPr/>
          <p:nvPr/>
        </p:nvSpPr>
        <p:spPr>
          <a:xfrm>
            <a:off x="4937760" y="1874520"/>
            <a:ext cx="502920" cy="50292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2" name="Text 10"/>
          <p:cNvSpPr/>
          <p:nvPr/>
        </p:nvSpPr>
        <p:spPr>
          <a:xfrm>
            <a:off x="4937760" y="196596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623560" y="17373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Nikola Tesla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623560" y="21945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 li je radio kao instruktor plivanja?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65760" y="3017520"/>
            <a:ext cx="4114800" cy="1371600"/>
          </a:xfrm>
          <a:prstGeom prst="roundRect">
            <a:avLst>
              <a:gd name="adj" fmla="val 6667"/>
            </a:avLst>
          </a:prstGeom>
          <a:solidFill>
            <a:srgbClr val="F1F5F9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3429000"/>
            <a:ext cx="502920" cy="50292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7" name="Text 15"/>
          <p:cNvSpPr/>
          <p:nvPr/>
        </p:nvSpPr>
        <p:spPr>
          <a:xfrm>
            <a:off x="548640" y="352044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234440" y="32918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Pametni Hans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234440" y="37490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Šta je Efekat pametnog Hansa?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754880" y="3017520"/>
            <a:ext cx="4114800" cy="1371600"/>
          </a:xfrm>
          <a:prstGeom prst="roundRect">
            <a:avLst>
              <a:gd name="adj" fmla="val 6667"/>
            </a:avLst>
          </a:prstGeom>
          <a:solidFill>
            <a:srgbClr val="F1F5F9"/>
          </a:solidFill>
          <a:ln/>
        </p:spPr>
      </p:sp>
      <p:sp>
        <p:nvSpPr>
          <p:cNvPr id="21" name="Shape 19"/>
          <p:cNvSpPr/>
          <p:nvPr/>
        </p:nvSpPr>
        <p:spPr>
          <a:xfrm>
            <a:off x="4937760" y="3429000"/>
            <a:ext cx="502920" cy="50292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2" name="Text 20"/>
          <p:cNvSpPr/>
          <p:nvPr/>
        </p:nvSpPr>
        <p:spPr>
          <a:xfrm>
            <a:off x="4937760" y="352044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623560" y="32918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Citat o AI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623560" y="37490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Čije su reči o „softveru za plagiranje“?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Šta treba da uradite u grupi?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777240"/>
            <a:ext cx="8229600" cy="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1097280"/>
            <a:ext cx="548640" cy="54864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371600" y="118872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Pročitajte pitanje i odgovor koji je dao AI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1965960"/>
            <a:ext cx="548640" cy="54864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20574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371600" y="205740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Odlučite: potpuno tačan / delimično tačan / netačan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548640" y="2834640"/>
            <a:ext cx="548640" cy="54864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1" name="Text 9"/>
          <p:cNvSpPr/>
          <p:nvPr/>
        </p:nvSpPr>
        <p:spPr>
          <a:xfrm>
            <a:off x="548640" y="2926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Napišite zašto ste tako odlučili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48640" y="3703320"/>
            <a:ext cx="548640" cy="54864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2"/>
          <p:cNvSpPr/>
          <p:nvPr/>
        </p:nvSpPr>
        <p:spPr>
          <a:xfrm>
            <a:off x="548640" y="3794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371600" y="379476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Gde biste proverili tu informaciju?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 stvari za poneti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777240"/>
            <a:ext cx="8229600" cy="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1097280"/>
            <a:ext cx="8229600" cy="1005840"/>
          </a:xfrm>
          <a:prstGeom prst="roundRect">
            <a:avLst>
              <a:gd name="adj" fmla="val 9091"/>
            </a:avLst>
          </a:prstGeom>
          <a:solidFill>
            <a:srgbClr val="F1F5F9"/>
          </a:solidFill>
          <a:ln/>
        </p:spPr>
      </p:sp>
      <p:sp>
        <p:nvSpPr>
          <p:cNvPr id="5" name="Shape 3"/>
          <p:cNvSpPr/>
          <p:nvPr/>
        </p:nvSpPr>
        <p:spPr>
          <a:xfrm>
            <a:off x="685800" y="1325880"/>
            <a:ext cx="548640" cy="54864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4173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137160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nije svestan i ne razume – on predviđa na osnovu ogromne količine podataka.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57200" y="2240280"/>
            <a:ext cx="8229600" cy="1005840"/>
          </a:xfrm>
          <a:prstGeom prst="roundRect">
            <a:avLst>
              <a:gd name="adj" fmla="val 9091"/>
            </a:avLst>
          </a:prstGeom>
          <a:solidFill>
            <a:srgbClr val="F1F5F9"/>
          </a:solidFill>
          <a:ln/>
        </p:spPr>
      </p:sp>
      <p:sp>
        <p:nvSpPr>
          <p:cNvPr id="9" name="Shape 7"/>
          <p:cNvSpPr/>
          <p:nvPr/>
        </p:nvSpPr>
        <p:spPr>
          <a:xfrm>
            <a:off x="685800" y="2468880"/>
            <a:ext cx="548640" cy="54864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0" name="Text 8"/>
          <p:cNvSpPr/>
          <p:nvPr/>
        </p:nvSpPr>
        <p:spPr>
          <a:xfrm>
            <a:off x="685800" y="25603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463040" y="251460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Što mu više ličnih stvari kažete, to bolje predviđa (i dublji profil o vama pravi).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1005840"/>
          </a:xfrm>
          <a:prstGeom prst="roundRect">
            <a:avLst>
              <a:gd name="adj" fmla="val 9091"/>
            </a:avLst>
          </a:prstGeom>
          <a:solidFill>
            <a:srgbClr val="F1F5F9"/>
          </a:solidFill>
          <a:ln/>
        </p:spPr>
      </p:sp>
      <p:sp>
        <p:nvSpPr>
          <p:cNvPr id="13" name="Shape 11"/>
          <p:cNvSpPr/>
          <p:nvPr/>
        </p:nvSpPr>
        <p:spPr>
          <a:xfrm>
            <a:off x="685800" y="3611880"/>
            <a:ext cx="548640" cy="54864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37033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463040" y="365760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Najvažnija veština nije znati koristiti AI, nego znati proveriti šta vam kaže.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Hvala vam!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914400" y="265176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93C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Pitajte se uvek: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93C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 stoji iza ovog ekrana i šta on dobija kad mu verujem?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914400" y="4023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Ako imate pitanja – pitajte sad ili nam pišite.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787</Words>
  <Application>Microsoft Office PowerPoint</Application>
  <PresentationFormat>On-screen Show (16:9)</PresentationFormat>
  <Paragraphs>147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– šta jeste, šta nije, i kako predviđa</dc:title>
  <dc:subject>PptxGenJS Presentation</dc:subject>
  <dc:creator>Lenka &amp; drugarica – Letnji kamp 2026</dc:creator>
  <cp:lastModifiedBy>gimnazija138</cp:lastModifiedBy>
  <cp:revision>1</cp:revision>
  <dcterms:created xsi:type="dcterms:W3CDTF">2026-09-29T13:07:24Z</dcterms:created>
  <dcterms:modified xsi:type="dcterms:W3CDTF">2026-10-15T13:19:22Z</dcterms:modified>
</cp:coreProperties>
</file>